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6858000" type="screen4x3"/>
  <p:notesSz cx="6858000" cy="9144000"/>
  <p:embeddedFontLst>
    <p:embeddedFont>
      <p:font typeface="Calibri" panose="020F0502020204030204" pitchFamily="34" charset="0"/>
      <p:regular r:id="rId21"/>
      <p:bold r:id="rId22"/>
      <p:italic r:id="rId23"/>
      <p:boldItalic r:id="rId24"/>
    </p:embeddedFont>
    <p:embeddedFont>
      <p:font typeface="Helvetica Neue" panose="02000503000000020004" pitchFamily="2" charset="0"/>
      <p:regular r:id="rId25"/>
      <p:bold r:id="rId26"/>
      <p:italic r:id="rId27"/>
      <p:boldItalic r:id="rId28"/>
    </p:embeddedFont>
    <p:embeddedFont>
      <p:font typeface="Helvetica Neue Light" panose="02000403000000020004"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701"/>
  </p:normalViewPr>
  <p:slideViewPr>
    <p:cSldViewPr snapToGrid="0">
      <p:cViewPr varScale="1">
        <p:scale>
          <a:sx n="95" d="100"/>
          <a:sy n="95" d="100"/>
        </p:scale>
        <p:origin x="1584" y="1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compliant = CUI (in this case)</a:t>
            </a:r>
            <a:endParaRPr/>
          </a:p>
        </p:txBody>
      </p:sp>
      <p:sp>
        <p:nvSpPr>
          <p:cNvPr id="86" name="Google Shape;8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426df5a72d_1_14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g426df5a72d_1_1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VPC -&gt; Virtual Private Cloud</a:t>
            </a:r>
            <a:endParaRPr/>
          </a:p>
        </p:txBody>
      </p:sp>
      <p:sp>
        <p:nvSpPr>
          <p:cNvPr id="162" name="Google Shape;162;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42698d5f9a_0_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There are also other project VPCs that exist that are not hybrid like for the NDTL project, but this paper/presentation is specifically regarding the hybrid NDTL/Turbo project environment</a:t>
            </a:r>
            <a:endParaRPr/>
          </a:p>
        </p:txBody>
      </p:sp>
      <p:sp>
        <p:nvSpPr>
          <p:cNvPr id="169" name="Google Shape;169;g42698d5f9a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42698d5f9a_0_6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TOR Cisco network switch between the two racks</a:t>
            </a:r>
            <a:endParaRPr/>
          </a:p>
          <a:p>
            <a:pPr marL="0" lvl="0" indent="0" algn="l" rtl="0">
              <a:spcBef>
                <a:spcPts val="0"/>
              </a:spcBef>
              <a:spcAft>
                <a:spcPts val="0"/>
              </a:spcAft>
              <a:buNone/>
            </a:pPr>
            <a:r>
              <a:rPr lang="en-US"/>
              <a:t>(if skipping slide after pictures)</a:t>
            </a:r>
            <a:endParaRPr/>
          </a:p>
          <a:p>
            <a:pPr marL="0" lvl="0" indent="0" algn="l" rtl="0">
              <a:spcBef>
                <a:spcPts val="0"/>
              </a:spcBef>
              <a:spcAft>
                <a:spcPts val="0"/>
              </a:spcAft>
              <a:buNone/>
            </a:pPr>
            <a:r>
              <a:rPr lang="en-US"/>
              <a:t>NFS server for scratch space used for HPC jobs; persistent storage only exists in AWS GovCloud environment</a:t>
            </a:r>
            <a:endParaRPr/>
          </a:p>
          <a:p>
            <a:pPr marL="0" lvl="0" indent="0" algn="l" rtl="0">
              <a:spcBef>
                <a:spcPts val="0"/>
              </a:spcBef>
              <a:spcAft>
                <a:spcPts val="0"/>
              </a:spcAft>
              <a:buNone/>
            </a:pPr>
            <a:r>
              <a:rPr lang="en-US"/>
              <a:t>separate xcat server for provisioning and UGE server for job scheduler</a:t>
            </a:r>
            <a:endParaRPr/>
          </a:p>
          <a:p>
            <a:pPr marL="0" lvl="0" indent="0" algn="l" rtl="0">
              <a:lnSpc>
                <a:spcPct val="115000"/>
              </a:lnSpc>
              <a:spcBef>
                <a:spcPts val="0"/>
              </a:spcBef>
              <a:spcAft>
                <a:spcPts val="0"/>
              </a:spcAft>
              <a:buNone/>
            </a:pPr>
            <a:r>
              <a:rPr lang="en-US"/>
              <a:t>Also includes other administrative/infrastructure services, some to help fulfill CUI requirements</a:t>
            </a:r>
            <a:endParaRPr/>
          </a:p>
          <a:p>
            <a:pPr marL="0" lvl="0" indent="0" algn="l" rtl="0">
              <a:lnSpc>
                <a:spcPct val="115000"/>
              </a:lnSpc>
              <a:spcBef>
                <a:spcPts val="0"/>
              </a:spcBef>
              <a:spcAft>
                <a:spcPts val="0"/>
              </a:spcAft>
              <a:buNone/>
            </a:pPr>
            <a:r>
              <a:rPr lang="en-US"/>
              <a:t>	log aggregation server (Graylog), Tripwire change monitoring server, etc.</a:t>
            </a:r>
            <a:endParaRPr/>
          </a:p>
        </p:txBody>
      </p:sp>
      <p:sp>
        <p:nvSpPr>
          <p:cNvPr id="176" name="Google Shape;176;g42698d5f9a_0_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427cef0963_0_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27cef0963_0_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SzPts val="1400"/>
              <a:buChar char="●"/>
            </a:pPr>
            <a:r>
              <a:rPr lang="en-US"/>
              <a:t>doors are not normal for us (restricts air flow)</a:t>
            </a:r>
            <a:endParaRPr/>
          </a:p>
          <a:p>
            <a:pPr marL="457200" lvl="0" indent="-317500" algn="l" rtl="0">
              <a:spcBef>
                <a:spcPts val="0"/>
              </a:spcBef>
              <a:spcAft>
                <a:spcPts val="0"/>
              </a:spcAft>
              <a:buSzPts val="1400"/>
              <a:buChar char="●"/>
            </a:pPr>
            <a:r>
              <a:rPr lang="en-US"/>
              <a:t>racks locked together; brushes between racks allows for cable flow between racks</a:t>
            </a:r>
            <a:endParaRPr/>
          </a:p>
          <a:p>
            <a:pPr marL="457200" lvl="0" indent="-317500" algn="l" rtl="0">
              <a:spcBef>
                <a:spcPts val="0"/>
              </a:spcBef>
              <a:spcAft>
                <a:spcPts val="0"/>
              </a:spcAft>
              <a:buSzPts val="1400"/>
              <a:buChar char="●"/>
            </a:pPr>
            <a:r>
              <a:rPr lang="en-US"/>
              <a:t>sensors go to door and handle; can indicate when the door is unlocked and/or is open</a:t>
            </a:r>
            <a:endParaRPr/>
          </a:p>
          <a:p>
            <a:pPr marL="457200" lvl="0" indent="-317500" algn="l" rtl="0">
              <a:spcBef>
                <a:spcPts val="0"/>
              </a:spcBef>
              <a:spcAft>
                <a:spcPts val="0"/>
              </a:spcAft>
              <a:buSzPts val="1400"/>
              <a:buChar char="●"/>
            </a:pPr>
            <a:r>
              <a:rPr lang="en-US"/>
              <a:t>leaves audit trail of whenever someone accesses the racks</a:t>
            </a:r>
            <a:endParaRPr/>
          </a:p>
          <a:p>
            <a:pPr marL="457200" lvl="0" indent="-317500" algn="l" rtl="0">
              <a:spcBef>
                <a:spcPts val="0"/>
              </a:spcBef>
              <a:spcAft>
                <a:spcPts val="0"/>
              </a:spcAft>
              <a:buSzPts val="1400"/>
              <a:buChar char="●"/>
            </a:pPr>
            <a:r>
              <a:rPr lang="en-US"/>
              <a:t>proximity cards tied to individual people so you can see who accessed the racks, at what times</a:t>
            </a:r>
            <a:endParaRPr/>
          </a:p>
          <a:p>
            <a:pPr marL="457200" lvl="0" indent="-317500" algn="l" rtl="0">
              <a:spcBef>
                <a:spcPts val="0"/>
              </a:spcBef>
              <a:spcAft>
                <a:spcPts val="0"/>
              </a:spcAft>
              <a:buSzPts val="1400"/>
              <a:buChar char="●"/>
            </a:pPr>
            <a:r>
              <a:rPr lang="en-US"/>
              <a:t>….all important for CUI compliance</a:t>
            </a:r>
            <a:endParaRPr/>
          </a:p>
          <a:p>
            <a:pPr marL="457200" lvl="0" indent="-317500" algn="l" rtl="0">
              <a:spcBef>
                <a:spcPts val="0"/>
              </a:spcBef>
              <a:spcAft>
                <a:spcPts val="0"/>
              </a:spcAft>
              <a:buSzPts val="1400"/>
              <a:buChar char="●"/>
            </a:pPr>
            <a:r>
              <a:rPr lang="en-US"/>
              <a:t>alerts can be sent out by NetBotz for unauthorized access or other obnomilies</a:t>
            </a:r>
            <a:endParaRPr/>
          </a:p>
        </p:txBody>
      </p:sp>
      <p:sp>
        <p:nvSpPr>
          <p:cNvPr id="184" name="Google Shape;184;g427cef0963_0_1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4293f15a61_0_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4293f15a61_0_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point out NetBotz, infiniband, &amp; cisco switches</a:t>
            </a:r>
            <a:endParaRPr/>
          </a:p>
        </p:txBody>
      </p:sp>
      <p:sp>
        <p:nvSpPr>
          <p:cNvPr id="191" name="Google Shape;191;g4293f15a61_0_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4279c6c273_0_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Examples: Log aggregation server (Graylog), Tripwire change monitoring service, etc.</a:t>
            </a:r>
            <a:endParaRPr/>
          </a:p>
        </p:txBody>
      </p:sp>
      <p:sp>
        <p:nvSpPr>
          <p:cNvPr id="198" name="Google Shape;198;g4279c6c273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42698d5f9a_0_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g42698d5f9a_0_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2798996cf_0_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g42798996cf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NIST -&gt; National Institute of Standards and Technology</a:t>
            </a:r>
            <a:endParaRPr/>
          </a:p>
          <a:p>
            <a:pPr marL="0" lvl="0" indent="0" algn="l" rtl="0">
              <a:spcBef>
                <a:spcPts val="0"/>
              </a:spcBef>
              <a:spcAft>
                <a:spcPts val="0"/>
              </a:spcAft>
              <a:buNone/>
            </a:pPr>
            <a:r>
              <a:rPr lang="en-US"/>
              <a:t>SP -&gt; Special Publication</a:t>
            </a:r>
            <a:endParaRPr/>
          </a:p>
          <a:p>
            <a:pPr marL="0" lvl="0" indent="0" algn="l" rtl="0">
              <a:spcBef>
                <a:spcPts val="0"/>
              </a:spcBef>
              <a:spcAft>
                <a:spcPts val="0"/>
              </a:spcAft>
              <a:buNone/>
            </a:pPr>
            <a:endParaRPr/>
          </a:p>
          <a:p>
            <a:pPr marL="0" lvl="0" indent="0" algn="l" rtl="0">
              <a:spcBef>
                <a:spcPts val="0"/>
              </a:spcBef>
              <a:spcAft>
                <a:spcPts val="0"/>
              </a:spcAft>
              <a:buNone/>
            </a:pPr>
            <a:r>
              <a:rPr lang="en-US"/>
              <a:t>Derived from FISMA Moderate requirements; goal was to simplify and eliminate unnecessary and non-applicable FISMA 800-53 controls for non-federal organizations</a:t>
            </a:r>
            <a:endParaRPr/>
          </a:p>
          <a:p>
            <a:pPr marL="0" lvl="0" indent="0" algn="l" rtl="0">
              <a:spcBef>
                <a:spcPts val="0"/>
              </a:spcBef>
              <a:spcAft>
                <a:spcPts val="0"/>
              </a:spcAft>
              <a:buNone/>
            </a:pPr>
            <a:endParaRPr/>
          </a:p>
          <a:p>
            <a:pPr marL="0" lvl="0" indent="0" algn="l" rtl="0">
              <a:spcBef>
                <a:spcPts val="0"/>
              </a:spcBef>
              <a:spcAft>
                <a:spcPts val="0"/>
              </a:spcAft>
              <a:buNone/>
            </a:pPr>
            <a:r>
              <a:rPr lang="en-US"/>
              <a:t>Security controls dealing with data availability and data integrity are not included in/required for CUI compliance</a:t>
            </a:r>
            <a:endParaRPr/>
          </a:p>
        </p:txBody>
      </p:sp>
      <p:sp>
        <p:nvSpPr>
          <p:cNvPr id="96" name="Google Shape;96;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427cef0963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Example designations are NOFORN (restricted to U.S. Citizens only) and DL ONLY or Dissemination List Only, meaning it is up to the </a:t>
            </a:r>
            <a:r>
              <a:rPr lang="en-US" b="1" i="1"/>
              <a:t>grant manager(??)</a:t>
            </a:r>
            <a:r>
              <a:rPr lang="en-US"/>
              <a:t> to determine who is allowed access to the CUI data</a:t>
            </a:r>
            <a:endParaRPr/>
          </a:p>
          <a:p>
            <a:pPr marL="0" lvl="0" indent="0" algn="l" rtl="0">
              <a:spcBef>
                <a:spcPts val="0"/>
              </a:spcBef>
              <a:spcAft>
                <a:spcPts val="0"/>
              </a:spcAft>
              <a:buNone/>
            </a:pPr>
            <a:endParaRPr/>
          </a:p>
          <a:p>
            <a:pPr marL="0" lvl="0" indent="0" algn="l" rtl="0">
              <a:spcBef>
                <a:spcPts val="0"/>
              </a:spcBef>
              <a:spcAft>
                <a:spcPts val="0"/>
              </a:spcAft>
              <a:buNone/>
            </a:pPr>
            <a:r>
              <a:rPr lang="en-US"/>
              <a:t>DFARS -&gt; Defense Federal Acquisition Regulation Supplement</a:t>
            </a:r>
            <a:endParaRPr/>
          </a:p>
          <a:p>
            <a:pPr marL="0" lvl="0" indent="0" algn="l" rtl="0">
              <a:spcBef>
                <a:spcPts val="0"/>
              </a:spcBef>
              <a:spcAft>
                <a:spcPts val="0"/>
              </a:spcAft>
              <a:buNone/>
            </a:pPr>
            <a:r>
              <a:rPr lang="en-US"/>
              <a:t>ITAR -&gt; International Traffic in Arms Regulations</a:t>
            </a:r>
            <a:endParaRPr/>
          </a:p>
          <a:p>
            <a:pPr marL="0" lvl="0" indent="0" algn="l" rtl="0">
              <a:spcBef>
                <a:spcPts val="0"/>
              </a:spcBef>
              <a:spcAft>
                <a:spcPts val="0"/>
              </a:spcAft>
              <a:buNone/>
            </a:pPr>
            <a:r>
              <a:rPr lang="en-US"/>
              <a:t>EAR -&gt; Export Administration Regulations</a:t>
            </a:r>
            <a:endParaRPr/>
          </a:p>
        </p:txBody>
      </p:sp>
      <p:sp>
        <p:nvSpPr>
          <p:cNvPr id="104" name="Google Shape;104;g427cef0963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HPC here means use of an interconnect like Infiniband for highly parallel jobs over many tightly-coupled cores and systems</a:t>
            </a:r>
            <a:endParaRPr/>
          </a:p>
          <a:p>
            <a:pPr marL="0" lvl="0" indent="0" algn="l" rtl="0">
              <a:spcBef>
                <a:spcPts val="0"/>
              </a:spcBef>
              <a:spcAft>
                <a:spcPts val="0"/>
              </a:spcAft>
              <a:buNone/>
            </a:pPr>
            <a:endParaRPr/>
          </a:p>
          <a:p>
            <a:pPr marL="0" lvl="0" indent="0" algn="l" rtl="0">
              <a:spcBef>
                <a:spcPts val="0"/>
              </a:spcBef>
              <a:spcAft>
                <a:spcPts val="0"/>
              </a:spcAft>
              <a:buNone/>
            </a:pPr>
            <a:r>
              <a:rPr lang="en-US"/>
              <a:t>typical of top-tier HPC centers operated by many academic and government research institutions, including at Notre Dame</a:t>
            </a:r>
            <a:endParaRPr/>
          </a:p>
          <a:p>
            <a:pPr marL="0" lvl="0" indent="0" algn="l" rtl="0">
              <a:spcBef>
                <a:spcPts val="0"/>
              </a:spcBef>
              <a:spcAft>
                <a:spcPts val="0"/>
              </a:spcAft>
              <a:buNone/>
            </a:pPr>
            <a:endParaRPr/>
          </a:p>
        </p:txBody>
      </p:sp>
      <p:sp>
        <p:nvSpPr>
          <p:cNvPr id="112" name="Google Shape;112;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426df5a72d_1_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AWS GovCloud, Azure Government, and GCP for Government are all already CUI and FedRAMP Moderate compliant, required for CUI compliance for DOD or DARPA funded grants, as well as FISMA compliant. AWS GovCloud and Azure are also DFARS compliant.</a:t>
            </a:r>
            <a:endParaRPr/>
          </a:p>
        </p:txBody>
      </p:sp>
      <p:sp>
        <p:nvSpPr>
          <p:cNvPr id="119" name="Google Shape;119;g426df5a72d_1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426df5a72d_1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b="1"/>
              <a:t>Not cost effective for Notre Dame</a:t>
            </a:r>
            <a:endParaRPr b="1"/>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Typical of top-tier HPC centers operated by many academic and government research institutions, including at Notre Dame</a:t>
            </a:r>
            <a:endParaRPr/>
          </a:p>
          <a:p>
            <a:pPr marL="0" lvl="0" indent="0" algn="l" rtl="0">
              <a:spcBef>
                <a:spcPts val="0"/>
              </a:spcBef>
              <a:spcAft>
                <a:spcPts val="0"/>
              </a:spcAft>
              <a:buNone/>
            </a:pPr>
            <a:endParaRPr/>
          </a:p>
        </p:txBody>
      </p:sp>
      <p:sp>
        <p:nvSpPr>
          <p:cNvPr id="126" name="Google Shape;126;g426df5a72d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42798996cf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a:t>Not cost effective for Notre Dame</a:t>
            </a:r>
            <a:endParaRPr b="1"/>
          </a:p>
          <a:p>
            <a:pPr marL="0" lvl="0" indent="0" algn="l" rtl="0">
              <a:spcBef>
                <a:spcPts val="0"/>
              </a:spcBef>
              <a:spcAft>
                <a:spcPts val="0"/>
              </a:spcAft>
              <a:buNone/>
            </a:pPr>
            <a:endParaRPr b="1"/>
          </a:p>
          <a:p>
            <a:pPr marL="0" lvl="0" indent="0" algn="l" rtl="0">
              <a:spcBef>
                <a:spcPts val="0"/>
              </a:spcBef>
              <a:spcAft>
                <a:spcPts val="0"/>
              </a:spcAft>
              <a:buNone/>
            </a:pPr>
            <a:r>
              <a:rPr lang="en-US" b="1"/>
              <a:t>...readily available in a cloud service, similar to S3 and EBC in AWS</a:t>
            </a:r>
            <a:endParaRPr b="1"/>
          </a:p>
          <a:p>
            <a:pPr marL="0" lvl="0" indent="0" algn="l" rtl="0">
              <a:spcBef>
                <a:spcPts val="0"/>
              </a:spcBef>
              <a:spcAft>
                <a:spcPts val="0"/>
              </a:spcAft>
              <a:buNone/>
            </a:pPr>
            <a:endParaRPr/>
          </a:p>
          <a:p>
            <a:pPr marL="0" lvl="0" indent="0" algn="l" rtl="0">
              <a:spcBef>
                <a:spcPts val="0"/>
              </a:spcBef>
              <a:spcAft>
                <a:spcPts val="0"/>
              </a:spcAft>
              <a:buNone/>
            </a:pPr>
            <a:r>
              <a:rPr lang="en-US"/>
              <a:t>highly parallel jobs over many cores and systems, typical of top-tier HPC environments and workloads</a:t>
            </a:r>
            <a:endParaRPr/>
          </a:p>
          <a:p>
            <a:pPr marL="0" lvl="0" indent="0" algn="l" rtl="0">
              <a:spcBef>
                <a:spcPts val="0"/>
              </a:spcBef>
              <a:spcAft>
                <a:spcPts val="0"/>
              </a:spcAft>
              <a:buNone/>
            </a:pPr>
            <a:endParaRPr/>
          </a:p>
          <a:p>
            <a:pPr marL="0" lvl="0" indent="0" algn="l" rtl="0">
              <a:spcBef>
                <a:spcPts val="0"/>
              </a:spcBef>
              <a:spcAft>
                <a:spcPts val="0"/>
              </a:spcAft>
              <a:buNone/>
            </a:pPr>
            <a:r>
              <a:rPr lang="en-US"/>
              <a:t>typical of top-tier HPC centers operated by many academic and government research institutions, including at Notre Dame</a:t>
            </a:r>
            <a:endParaRPr/>
          </a:p>
          <a:p>
            <a:pPr marL="0" lvl="0" indent="0" algn="l" rtl="0">
              <a:spcBef>
                <a:spcPts val="0"/>
              </a:spcBef>
              <a:spcAft>
                <a:spcPts val="0"/>
              </a:spcAft>
              <a:buNone/>
            </a:pPr>
            <a:endParaRPr/>
          </a:p>
        </p:txBody>
      </p:sp>
      <p:sp>
        <p:nvSpPr>
          <p:cNvPr id="133" name="Google Shape;133;g42798996cf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ESC does desktop and computing lab support for Engineering and Science departments</a:t>
            </a:r>
            <a:endParaRPr/>
          </a:p>
        </p:txBody>
      </p:sp>
      <p:sp>
        <p:nvSpPr>
          <p:cNvPr id="140" name="Google Shape;140;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4279c6c273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g4279c6c273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7" name="Google Shape;17;p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lstStyle>
            <a:lvl1pPr marR="0" lvl="0" algn="ctr" rtl="0">
              <a:spcBef>
                <a:spcPts val="64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Calibri"/>
                <a:ea typeface="Calibri"/>
                <a:cs typeface="Calibri"/>
                <a:sym typeface="Calibri"/>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74" name="Google Shape;74;p11"/>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5" name="Google Shape;75;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Google Shape;76;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7" name="Google Shape;77;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80" name="Google Shape;80;p12"/>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Google Shape;8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3" name="Google Shape;8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4000" b="1"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29" name="Google Shape;29;p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lstStyle>
            <a:lvl1pPr marL="457200" marR="0" lvl="0" indent="-228600" algn="l"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spcBef>
                <a:spcPts val="36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spcBef>
                <a:spcPts val="32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30" name="Google Shape;30;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 name="Google Shape;31;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2" name="Google Shape;32;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35" name="Google Shape;35;p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 name="Google Shape;36;p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Google Shape;37;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 name="Google Shape;38;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9" name="Google Shape;39;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42" name="Google Shape;42;p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Google Shape;43;p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6" name="Google Shape;46;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8" name="Google Shape;48;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6" name="Google Shape;56;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2000" b="1"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60" name="Google Shape;60;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Google Shape;61;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2" name="Google Shape;6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3" name="Google Shape;6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2000" b="1"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67" name="Google Shape;67;p10"/>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9" name="Google Shape;69;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0" name="Google Shape;70;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9.jpg"/><Relationship Id="rId4" Type="http://schemas.openxmlformats.org/officeDocument/2006/relationships/image" Target="../media/image8.jp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a:spLocks noGrp="1"/>
          </p:cNvSpPr>
          <p:nvPr>
            <p:ph type="ctrTitle"/>
          </p:nvPr>
        </p:nvSpPr>
        <p:spPr>
          <a:xfrm>
            <a:off x="683413" y="2010550"/>
            <a:ext cx="7772400" cy="1470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1"/>
              </a:buClr>
              <a:buSzPts val="1100"/>
              <a:buFont typeface="Arial"/>
              <a:buNone/>
            </a:pPr>
            <a:r>
              <a:rPr lang="en-US">
                <a:latin typeface="Helvetica Neue Light"/>
                <a:ea typeface="Helvetica Neue Light"/>
                <a:cs typeface="Helvetica Neue Light"/>
                <a:sym typeface="Helvetica Neue Light"/>
              </a:rPr>
              <a:t>Compliant Cloud+Campus</a:t>
            </a:r>
            <a:endParaRPr>
              <a:latin typeface="Helvetica Neue Light"/>
              <a:ea typeface="Helvetica Neue Light"/>
              <a:cs typeface="Helvetica Neue Light"/>
              <a:sym typeface="Helvetica Neue Light"/>
            </a:endParaRPr>
          </a:p>
          <a:p>
            <a:pPr marL="0" marR="0" lvl="0" indent="0" algn="ctr" rtl="0">
              <a:spcBef>
                <a:spcPts val="0"/>
              </a:spcBef>
              <a:spcAft>
                <a:spcPts val="0"/>
              </a:spcAft>
              <a:buNone/>
            </a:pPr>
            <a:r>
              <a:rPr lang="en-US">
                <a:latin typeface="Helvetica Neue Light"/>
                <a:ea typeface="Helvetica Neue Light"/>
                <a:cs typeface="Helvetica Neue Light"/>
                <a:sym typeface="Helvetica Neue Light"/>
              </a:rPr>
              <a:t>Hybrid HPC Infrastructure</a:t>
            </a:r>
            <a:endParaRPr>
              <a:latin typeface="Helvetica Neue Light"/>
              <a:ea typeface="Helvetica Neue Light"/>
              <a:cs typeface="Helvetica Neue Light"/>
              <a:sym typeface="Helvetica Neue Light"/>
            </a:endParaRPr>
          </a:p>
        </p:txBody>
      </p:sp>
      <p:sp>
        <p:nvSpPr>
          <p:cNvPr id="89" name="Google Shape;89;p13"/>
          <p:cNvSpPr txBox="1">
            <a:spLocks noGrp="1"/>
          </p:cNvSpPr>
          <p:nvPr>
            <p:ph type="subTitle" idx="1"/>
          </p:nvPr>
        </p:nvSpPr>
        <p:spPr>
          <a:xfrm>
            <a:off x="0" y="4070925"/>
            <a:ext cx="3367200" cy="1871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Brenden Judson</a:t>
            </a:r>
            <a:endParaRPr sz="1600">
              <a:latin typeface="Helvetica Neue Light"/>
              <a:ea typeface="Helvetica Neue Light"/>
              <a:cs typeface="Helvetica Neue Light"/>
              <a:sym typeface="Helvetica Neue Light"/>
            </a:endParaRPr>
          </a:p>
          <a:p>
            <a:pPr marL="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Dept. of Computer Science</a:t>
            </a:r>
            <a:endParaRPr sz="1600">
              <a:latin typeface="Helvetica Neue Light"/>
              <a:ea typeface="Helvetica Neue Light"/>
              <a:cs typeface="Helvetica Neue Light"/>
              <a:sym typeface="Helvetica Neue Light"/>
            </a:endParaRPr>
          </a:p>
          <a:p>
            <a:pPr marL="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University of Notre Dame</a:t>
            </a:r>
            <a:endParaRPr sz="1600">
              <a:latin typeface="Helvetica Neue Light"/>
              <a:ea typeface="Helvetica Neue Light"/>
              <a:cs typeface="Helvetica Neue Light"/>
              <a:sym typeface="Helvetica Neue Light"/>
            </a:endParaRPr>
          </a:p>
          <a:p>
            <a:pPr marL="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bjudson1@nd.edu</a:t>
            </a:r>
            <a:endParaRPr sz="1600">
              <a:latin typeface="Helvetica Neue Light"/>
              <a:ea typeface="Helvetica Neue Light"/>
              <a:cs typeface="Helvetica Neue Light"/>
              <a:sym typeface="Helvetica Neue Light"/>
            </a:endParaRPr>
          </a:p>
        </p:txBody>
      </p:sp>
      <p:pic>
        <p:nvPicPr>
          <p:cNvPr id="90" name="Google Shape;90;p13"/>
          <p:cNvPicPr preferRelativeResize="0"/>
          <p:nvPr/>
        </p:nvPicPr>
        <p:blipFill rotWithShape="1">
          <a:blip r:embed="rId3">
            <a:alphaModFix/>
          </a:blip>
          <a:srcRect/>
          <a:stretch/>
        </p:blipFill>
        <p:spPr>
          <a:xfrm>
            <a:off x="0" y="-70496"/>
            <a:ext cx="9170988" cy="1490663"/>
          </a:xfrm>
          <a:prstGeom prst="rect">
            <a:avLst/>
          </a:prstGeom>
          <a:noFill/>
          <a:ln>
            <a:noFill/>
          </a:ln>
        </p:spPr>
      </p:pic>
      <p:pic>
        <p:nvPicPr>
          <p:cNvPr id="91" name="Google Shape;91;p13"/>
          <p:cNvPicPr preferRelativeResize="0"/>
          <p:nvPr/>
        </p:nvPicPr>
        <p:blipFill rotWithShape="1">
          <a:blip r:embed="rId4">
            <a:alphaModFix/>
          </a:blip>
          <a:srcRect/>
          <a:stretch/>
        </p:blipFill>
        <p:spPr>
          <a:xfrm>
            <a:off x="-61913" y="5942013"/>
            <a:ext cx="9263065" cy="977900"/>
          </a:xfrm>
          <a:prstGeom prst="rect">
            <a:avLst/>
          </a:prstGeom>
          <a:noFill/>
          <a:ln>
            <a:noFill/>
          </a:ln>
        </p:spPr>
      </p:pic>
      <p:sp>
        <p:nvSpPr>
          <p:cNvPr id="92" name="Google Shape;92;p13"/>
          <p:cNvSpPr txBox="1">
            <a:spLocks noGrp="1"/>
          </p:cNvSpPr>
          <p:nvPr>
            <p:ph type="subTitle" idx="1"/>
          </p:nvPr>
        </p:nvSpPr>
        <p:spPr>
          <a:xfrm>
            <a:off x="2851225" y="4070925"/>
            <a:ext cx="3365100" cy="1871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Matt Vander Werf</a:t>
            </a:r>
            <a:endParaRPr sz="1600">
              <a:latin typeface="Helvetica Neue Light"/>
              <a:ea typeface="Helvetica Neue Light"/>
              <a:cs typeface="Helvetica Neue Light"/>
              <a:sym typeface="Helvetica Neue Light"/>
            </a:endParaRPr>
          </a:p>
          <a:p>
            <a:pPr marL="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Center for Research Computing</a:t>
            </a:r>
            <a:endParaRPr sz="1600">
              <a:latin typeface="Helvetica Neue Light"/>
              <a:ea typeface="Helvetica Neue Light"/>
              <a:cs typeface="Helvetica Neue Light"/>
              <a:sym typeface="Helvetica Neue Light"/>
            </a:endParaRPr>
          </a:p>
          <a:p>
            <a:pPr marL="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University of Notre Dame</a:t>
            </a:r>
            <a:endParaRPr sz="1600">
              <a:latin typeface="Helvetica Neue Light"/>
              <a:ea typeface="Helvetica Neue Light"/>
              <a:cs typeface="Helvetica Neue Light"/>
              <a:sym typeface="Helvetica Neue Light"/>
            </a:endParaRPr>
          </a:p>
          <a:p>
            <a:pPr marL="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mvanderw@nd.edu</a:t>
            </a:r>
            <a:endParaRPr sz="1600">
              <a:latin typeface="Helvetica Neue Light"/>
              <a:ea typeface="Helvetica Neue Light"/>
              <a:cs typeface="Helvetica Neue Light"/>
              <a:sym typeface="Helvetica Neue Light"/>
            </a:endParaRPr>
          </a:p>
        </p:txBody>
      </p:sp>
      <p:sp>
        <p:nvSpPr>
          <p:cNvPr id="93" name="Google Shape;93;p13"/>
          <p:cNvSpPr txBox="1">
            <a:spLocks noGrp="1"/>
          </p:cNvSpPr>
          <p:nvPr>
            <p:ph type="subTitle" idx="1"/>
          </p:nvPr>
        </p:nvSpPr>
        <p:spPr>
          <a:xfrm>
            <a:off x="5803800" y="4070925"/>
            <a:ext cx="3367200" cy="1871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Paul Brenner</a:t>
            </a:r>
            <a:endParaRPr sz="1600">
              <a:latin typeface="Helvetica Neue Light"/>
              <a:ea typeface="Helvetica Neue Light"/>
              <a:cs typeface="Helvetica Neue Light"/>
              <a:sym typeface="Helvetica Neue Light"/>
            </a:endParaRPr>
          </a:p>
          <a:p>
            <a:pPr marL="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Center for Research Computing</a:t>
            </a:r>
            <a:endParaRPr sz="1600">
              <a:latin typeface="Helvetica Neue Light"/>
              <a:ea typeface="Helvetica Neue Light"/>
              <a:cs typeface="Helvetica Neue Light"/>
              <a:sym typeface="Helvetica Neue Light"/>
            </a:endParaRPr>
          </a:p>
          <a:p>
            <a:pPr marL="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University of Notre Dame</a:t>
            </a:r>
            <a:endParaRPr sz="1600">
              <a:latin typeface="Helvetica Neue Light"/>
              <a:ea typeface="Helvetica Neue Light"/>
              <a:cs typeface="Helvetica Neue Light"/>
              <a:sym typeface="Helvetica Neue Light"/>
            </a:endParaRPr>
          </a:p>
          <a:p>
            <a:pPr marL="0" lvl="0" indent="0" algn="ctr" rtl="0">
              <a:spcBef>
                <a:spcPts val="0"/>
              </a:spcBef>
              <a:spcAft>
                <a:spcPts val="0"/>
              </a:spcAft>
              <a:buClr>
                <a:srgbClr val="888888"/>
              </a:buClr>
              <a:buSzPts val="3200"/>
              <a:buFont typeface="Arial"/>
              <a:buNone/>
            </a:pPr>
            <a:r>
              <a:rPr lang="en-US" sz="1600">
                <a:latin typeface="Helvetica Neue Light"/>
                <a:ea typeface="Helvetica Neue Light"/>
                <a:cs typeface="Helvetica Neue Light"/>
                <a:sym typeface="Helvetica Neue Light"/>
              </a:rPr>
              <a:t>pbrenne1@nd.edu</a:t>
            </a:r>
            <a:endParaRPr sz="1600">
              <a:latin typeface="Helvetica Neue Light"/>
              <a:ea typeface="Helvetica Neue Light"/>
              <a:cs typeface="Helvetica Neue Light"/>
              <a:sym typeface="Helvetica Neue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Google Shape;157;p22"/>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58" name="Google Shape;158;p22"/>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Client Facing</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59" name="Google Shape;159;p22"/>
          <p:cNvSpPr txBox="1"/>
          <p:nvPr/>
        </p:nvSpPr>
        <p:spPr>
          <a:xfrm>
            <a:off x="270800" y="2022851"/>
            <a:ext cx="8805600" cy="4532700"/>
          </a:xfrm>
          <a:prstGeom prst="rect">
            <a:avLst/>
          </a:prstGeom>
          <a:noFill/>
          <a:ln>
            <a:noFill/>
          </a:ln>
        </p:spPr>
        <p:txBody>
          <a:bodyPr spcFirstLastPara="1" wrap="square" lIns="91425" tIns="45700" rIns="91425" bIns="45700" anchor="t" anchorCtr="0">
            <a:noAutofit/>
          </a:bodyPr>
          <a:lstStyle/>
          <a:p>
            <a:pPr marL="457200" marR="0" lvl="0"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Users/administrators use Ericom Connect software to access ND CUI GovCloud environment</a:t>
            </a:r>
            <a:endParaRPr sz="2600">
              <a:solidFill>
                <a:schemeClr val="dk1"/>
              </a:solidFill>
              <a:latin typeface="Helvetica Neue Light"/>
              <a:ea typeface="Helvetica Neue Light"/>
              <a:cs typeface="Helvetica Neue Light"/>
              <a:sym typeface="Helvetica Neue Light"/>
            </a:endParaRPr>
          </a:p>
          <a:p>
            <a:pPr marL="914400" marR="0" lvl="1"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Uses separate CUI environment-specific Active Directory (AD) domain for authentication</a:t>
            </a:r>
            <a:endParaRPr sz="2600">
              <a:solidFill>
                <a:schemeClr val="dk1"/>
              </a:solidFill>
              <a:latin typeface="Helvetica Neue Light"/>
              <a:ea typeface="Helvetica Neue Light"/>
              <a:cs typeface="Helvetica Neue Light"/>
              <a:sym typeface="Helvetica Neue Light"/>
            </a:endParaRPr>
          </a:p>
          <a:p>
            <a:pPr marL="914400" marR="0" lvl="1"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Web, desktop, or mobile application interface</a:t>
            </a:r>
            <a:endParaRPr sz="2600">
              <a:solidFill>
                <a:schemeClr val="dk1"/>
              </a:solidFill>
              <a:latin typeface="Helvetica Neue Light"/>
              <a:ea typeface="Helvetica Neue Light"/>
              <a:cs typeface="Helvetica Neue Light"/>
              <a:sym typeface="Helvetica Neue Light"/>
            </a:endParaRPr>
          </a:p>
          <a:p>
            <a:pPr marL="914400" marR="0" lvl="1"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Duo is used for 2FA</a:t>
            </a:r>
            <a:endParaRPr sz="2600">
              <a:solidFill>
                <a:schemeClr val="dk1"/>
              </a:solidFill>
              <a:latin typeface="Helvetica Neue Light"/>
              <a:ea typeface="Helvetica Neue Light"/>
              <a:cs typeface="Helvetica Neue Light"/>
              <a:sym typeface="Helvetica Neue Light"/>
            </a:endParaRPr>
          </a:p>
          <a:p>
            <a:pPr marL="914400" marR="0" lvl="1"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Provides an interface for users to log into various workstations in different projects in the GovCloud CUI environment</a:t>
            </a:r>
            <a:endParaRPr sz="2600">
              <a:solidFill>
                <a:schemeClr val="dk1"/>
              </a:solidFill>
              <a:latin typeface="Helvetica Neue Light"/>
              <a:ea typeface="Helvetica Neue Light"/>
              <a:cs typeface="Helvetica Neue Light"/>
              <a:sym typeface="Helvetica Neue Light"/>
            </a:endParaRPr>
          </a:p>
          <a:p>
            <a:pPr marL="914400" marR="0" lvl="1"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Users get a desktop for a Windows or Linux workstation through an RDP connection via Ericom</a:t>
            </a:r>
            <a:endParaRPr sz="26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23"/>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65" name="Google Shape;165;p23"/>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Shared Services</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66" name="Google Shape;166;p23"/>
          <p:cNvSpPr txBox="1"/>
          <p:nvPr/>
        </p:nvSpPr>
        <p:spPr>
          <a:xfrm>
            <a:off x="270800" y="2022850"/>
            <a:ext cx="8805600" cy="4511400"/>
          </a:xfrm>
          <a:prstGeom prst="rect">
            <a:avLst/>
          </a:prstGeom>
          <a:noFill/>
          <a:ln>
            <a:noFill/>
          </a:ln>
        </p:spPr>
        <p:txBody>
          <a:bodyPr spcFirstLastPara="1" wrap="square" lIns="91425" tIns="45700" rIns="91425" bIns="45700" anchor="t" anchorCtr="0">
            <a:noAutofit/>
          </a:bodyPr>
          <a:lstStyle/>
          <a:p>
            <a:pPr marL="457200" marR="0" lvl="0"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Managed by ND OIT group</a:t>
            </a:r>
            <a:endParaRPr sz="2600">
              <a:solidFill>
                <a:schemeClr val="dk1"/>
              </a:solidFill>
              <a:latin typeface="Helvetica Neue Light"/>
              <a:ea typeface="Helvetica Neue Light"/>
              <a:cs typeface="Helvetica Neue Light"/>
              <a:sym typeface="Helvetica Neue Light"/>
            </a:endParaRPr>
          </a:p>
          <a:p>
            <a:pPr marL="457200" marR="0" lvl="0"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Isolated AWS VPC; peers with all project VPCs</a:t>
            </a:r>
            <a:endParaRPr sz="2600">
              <a:solidFill>
                <a:schemeClr val="dk1"/>
              </a:solidFill>
              <a:latin typeface="Helvetica Neue Light"/>
              <a:ea typeface="Helvetica Neue Light"/>
              <a:cs typeface="Helvetica Neue Light"/>
              <a:sym typeface="Helvetica Neue Light"/>
            </a:endParaRPr>
          </a:p>
          <a:p>
            <a:pPr marL="457200" marR="0" lvl="0"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Designed and implemented over the course of 2 years; production since January 2018</a:t>
            </a:r>
            <a:endParaRPr sz="2600">
              <a:solidFill>
                <a:schemeClr val="dk1"/>
              </a:solidFill>
              <a:latin typeface="Helvetica Neue Light"/>
              <a:ea typeface="Helvetica Neue Light"/>
              <a:cs typeface="Helvetica Neue Light"/>
              <a:sym typeface="Helvetica Neue Light"/>
            </a:endParaRPr>
          </a:p>
          <a:p>
            <a:pPr marL="457200" marR="0" lvl="0"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Offers shared infrastructure services to project VPCs and on-campus CUI environment</a:t>
            </a:r>
            <a:endParaRPr sz="2600">
              <a:solidFill>
                <a:schemeClr val="dk1"/>
              </a:solidFill>
              <a:latin typeface="Helvetica Neue Light"/>
              <a:ea typeface="Helvetica Neue Light"/>
              <a:cs typeface="Helvetica Neue Light"/>
              <a:sym typeface="Helvetica Neue Light"/>
            </a:endParaRPr>
          </a:p>
          <a:p>
            <a:pPr marL="914400" marR="0" lvl="1"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DNS, AD, Windows Update, Red Hat Satellite server, Ericom Connect server, etc.</a:t>
            </a:r>
            <a:endParaRPr sz="2600">
              <a:solidFill>
                <a:schemeClr val="dk1"/>
              </a:solidFill>
              <a:latin typeface="Helvetica Neue Light"/>
              <a:ea typeface="Helvetica Neue Light"/>
              <a:cs typeface="Helvetica Neue Light"/>
              <a:sym typeface="Helvetica Neue Light"/>
            </a:endParaRPr>
          </a:p>
          <a:p>
            <a:pPr marL="457200" marR="0" lvl="0" indent="-393700" algn="l" rtl="0">
              <a:lnSpc>
                <a:spcPct val="100000"/>
              </a:lnSpc>
              <a:spcBef>
                <a:spcPts val="0"/>
              </a:spcBef>
              <a:spcAft>
                <a:spcPts val="0"/>
              </a:spcAft>
              <a:buClr>
                <a:schemeClr val="dk1"/>
              </a:buClr>
              <a:buSzPts val="2600"/>
              <a:buFont typeface="Helvetica Neue Light"/>
              <a:buChar char="➢"/>
            </a:pPr>
            <a:r>
              <a:rPr lang="en-US" sz="2600">
                <a:solidFill>
                  <a:schemeClr val="dk1"/>
                </a:solidFill>
                <a:latin typeface="Helvetica Neue Light"/>
                <a:ea typeface="Helvetica Neue Light"/>
                <a:cs typeface="Helvetica Neue Light"/>
                <a:sym typeface="Helvetica Neue Light"/>
              </a:rPr>
              <a:t>All inbound &amp; outbound traffic between campus, GovCloud CUI environments and the outside world must go through Shared Services</a:t>
            </a:r>
            <a:endParaRPr sz="26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24"/>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72" name="Google Shape;172;p24"/>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NDTL Project VPC</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73" name="Google Shape;173;p24"/>
          <p:cNvSpPr txBox="1"/>
          <p:nvPr/>
        </p:nvSpPr>
        <p:spPr>
          <a:xfrm>
            <a:off x="270795" y="2022842"/>
            <a:ext cx="8805600" cy="41088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Managed by ND ESC and OIT</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Production since January 2018</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Contains user workstations for the NDTL group</a:t>
            </a:r>
            <a:endParaRPr sz="2800">
              <a:solidFill>
                <a:schemeClr val="dk1"/>
              </a:solidFill>
              <a:latin typeface="Helvetica Neue Light"/>
              <a:ea typeface="Helvetica Neue Light"/>
              <a:cs typeface="Helvetica Neue Light"/>
              <a:sym typeface="Helvetica Neue Light"/>
            </a:endParaRPr>
          </a:p>
          <a:p>
            <a:pPr marL="914400" marR="0" lvl="1"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Used for small computational models and graphics-intensive data analysis</a:t>
            </a:r>
            <a:endParaRPr sz="2800">
              <a:solidFill>
                <a:schemeClr val="dk1"/>
              </a:solidFill>
              <a:latin typeface="Helvetica Neue Light"/>
              <a:ea typeface="Helvetica Neue Light"/>
              <a:cs typeface="Helvetica Neue Light"/>
              <a:sym typeface="Helvetica Neue Light"/>
            </a:endParaRPr>
          </a:p>
          <a:p>
            <a:pPr marL="914400" marR="0" lvl="1"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Also used to access the on-campus CUI HPC environment</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Other non-hybrid project VPCs also exist in ND AWS GovCloud environment</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5"/>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79" name="Google Shape;179;p25"/>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CUI HPC Infrastructure</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80" name="Google Shape;180;p25"/>
          <p:cNvSpPr txBox="1"/>
          <p:nvPr/>
        </p:nvSpPr>
        <p:spPr>
          <a:xfrm>
            <a:off x="270800" y="2022851"/>
            <a:ext cx="8805600" cy="46839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15000"/>
              </a:lnSpc>
              <a:spcBef>
                <a:spcPts val="0"/>
              </a:spcBef>
              <a:spcAft>
                <a:spcPts val="0"/>
              </a:spcAft>
              <a:buSzPts val="2800"/>
              <a:buFont typeface="Helvetica Neue Light"/>
              <a:buChar char="➢"/>
            </a:pPr>
            <a:r>
              <a:rPr lang="en-US" sz="2800">
                <a:latin typeface="Helvetica Neue Light"/>
                <a:ea typeface="Helvetica Neue Light"/>
                <a:cs typeface="Helvetica Neue Light"/>
                <a:sym typeface="Helvetica Neue Light"/>
              </a:rPr>
              <a:t>Managed by CRC; resides in CRC data center</a:t>
            </a:r>
            <a:endParaRPr sz="2800">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SzPts val="2800"/>
              <a:buFont typeface="Helvetica Neue Light"/>
              <a:buChar char="➢"/>
            </a:pPr>
            <a:r>
              <a:rPr lang="en-US" sz="2800">
                <a:latin typeface="Helvetica Neue Light"/>
                <a:ea typeface="Helvetica Neue Light"/>
                <a:cs typeface="Helvetica Neue Light"/>
                <a:sym typeface="Helvetica Neue Light"/>
              </a:rPr>
              <a:t>Systems enclosed in two locked racks only accessible via special RFID proximity access cards, using an APC NetBotz rack monitoring appliance</a:t>
            </a:r>
            <a:endParaRPr sz="2800">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SzPts val="2800"/>
              <a:buFont typeface="Helvetica Neue Light"/>
              <a:buChar char="➢"/>
            </a:pPr>
            <a:r>
              <a:rPr lang="en-US" sz="2800">
                <a:latin typeface="Helvetica Neue Light"/>
                <a:ea typeface="Helvetica Neue Light"/>
                <a:cs typeface="Helvetica Neue Light"/>
                <a:sym typeface="Helvetica Neue Light"/>
              </a:rPr>
              <a:t>HPE DL385 Gen10 systems running AMD EPYC processors</a:t>
            </a:r>
            <a:endParaRPr sz="2800">
              <a:latin typeface="Helvetica Neue Light"/>
              <a:ea typeface="Helvetica Neue Light"/>
              <a:cs typeface="Helvetica Neue Light"/>
              <a:sym typeface="Helvetica Neue Light"/>
            </a:endParaRPr>
          </a:p>
          <a:p>
            <a:pPr marL="914400" marR="0" lvl="1" indent="-406400" algn="l" rtl="0">
              <a:lnSpc>
                <a:spcPct val="115000"/>
              </a:lnSpc>
              <a:spcBef>
                <a:spcPts val="0"/>
              </a:spcBef>
              <a:spcAft>
                <a:spcPts val="0"/>
              </a:spcAft>
              <a:buSzPts val="2800"/>
              <a:buFont typeface="Helvetica Neue Light"/>
              <a:buChar char="○"/>
            </a:pPr>
            <a:r>
              <a:rPr lang="en-US" sz="2800">
                <a:latin typeface="Helvetica Neue Light"/>
                <a:ea typeface="Helvetica Neue Light"/>
                <a:cs typeface="Helvetica Neue Light"/>
                <a:sym typeface="Helvetica Neue Light"/>
              </a:rPr>
              <a:t>20 compute nodes + 1 interactive frontend</a:t>
            </a:r>
            <a:endParaRPr sz="2800">
              <a:latin typeface="Helvetica Neue Light"/>
              <a:ea typeface="Helvetica Neue Light"/>
              <a:cs typeface="Helvetica Neue Light"/>
              <a:sym typeface="Helvetica Neue Light"/>
            </a:endParaRPr>
          </a:p>
          <a:p>
            <a:pPr marL="914400" marR="0" lvl="1" indent="-406400" algn="l" rtl="0">
              <a:lnSpc>
                <a:spcPct val="115000"/>
              </a:lnSpc>
              <a:spcBef>
                <a:spcPts val="0"/>
              </a:spcBef>
              <a:spcAft>
                <a:spcPts val="0"/>
              </a:spcAft>
              <a:buSzPts val="2800"/>
              <a:buFont typeface="Helvetica Neue Light"/>
              <a:buChar char="○"/>
            </a:pPr>
            <a:r>
              <a:rPr lang="en-US" sz="2800">
                <a:latin typeface="Helvetica Neue Light"/>
                <a:ea typeface="Helvetica Neue Light"/>
                <a:cs typeface="Helvetica Neue Light"/>
                <a:sym typeface="Helvetica Neue Light"/>
              </a:rPr>
              <a:t>10 Gb Ethernet, Mellanox EDR InfiniBand interconnect</a:t>
            </a:r>
            <a:endParaRPr sz="2800">
              <a:latin typeface="Helvetica Neue Light"/>
              <a:ea typeface="Helvetica Neue Light"/>
              <a:cs typeface="Helvetica Neue Light"/>
              <a:sym typeface="Helvetica Neue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Google Shape;186;p26"/>
          <p:cNvPicPr preferRelativeResize="0"/>
          <p:nvPr/>
        </p:nvPicPr>
        <p:blipFill>
          <a:blip r:embed="rId3">
            <a:alphaModFix/>
          </a:blip>
          <a:stretch>
            <a:fillRect/>
          </a:stretch>
        </p:blipFill>
        <p:spPr>
          <a:xfrm>
            <a:off x="0" y="152400"/>
            <a:ext cx="4941800" cy="6589051"/>
          </a:xfrm>
          <a:prstGeom prst="rect">
            <a:avLst/>
          </a:prstGeom>
          <a:noFill/>
          <a:ln>
            <a:noFill/>
          </a:ln>
        </p:spPr>
      </p:pic>
      <p:pic>
        <p:nvPicPr>
          <p:cNvPr id="187" name="Google Shape;187;p26"/>
          <p:cNvPicPr preferRelativeResize="0"/>
          <p:nvPr/>
        </p:nvPicPr>
        <p:blipFill>
          <a:blip r:embed="rId4">
            <a:alphaModFix/>
          </a:blip>
          <a:stretch>
            <a:fillRect/>
          </a:stretch>
        </p:blipFill>
        <p:spPr>
          <a:xfrm>
            <a:off x="5012400" y="674600"/>
            <a:ext cx="4131598" cy="550879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92"/>
        <p:cNvGrpSpPr/>
        <p:nvPr/>
      </p:nvGrpSpPr>
      <p:grpSpPr>
        <a:xfrm>
          <a:off x="0" y="0"/>
          <a:ext cx="0" cy="0"/>
          <a:chOff x="0" y="0"/>
          <a:chExt cx="0" cy="0"/>
        </a:xfrm>
      </p:grpSpPr>
      <p:pic>
        <p:nvPicPr>
          <p:cNvPr id="193" name="Google Shape;193;p27"/>
          <p:cNvPicPr preferRelativeResize="0"/>
          <p:nvPr/>
        </p:nvPicPr>
        <p:blipFill>
          <a:blip r:embed="rId3">
            <a:alphaModFix/>
          </a:blip>
          <a:stretch>
            <a:fillRect/>
          </a:stretch>
        </p:blipFill>
        <p:spPr>
          <a:xfrm>
            <a:off x="0" y="465425"/>
            <a:ext cx="4393574" cy="5858048"/>
          </a:xfrm>
          <a:prstGeom prst="rect">
            <a:avLst/>
          </a:prstGeom>
          <a:noFill/>
          <a:ln>
            <a:noFill/>
          </a:ln>
        </p:spPr>
      </p:pic>
      <p:pic>
        <p:nvPicPr>
          <p:cNvPr id="194" name="Google Shape;194;p27"/>
          <p:cNvPicPr preferRelativeResize="0"/>
          <p:nvPr/>
        </p:nvPicPr>
        <p:blipFill>
          <a:blip r:embed="rId4">
            <a:alphaModFix/>
          </a:blip>
          <a:stretch>
            <a:fillRect/>
          </a:stretch>
        </p:blipFill>
        <p:spPr>
          <a:xfrm>
            <a:off x="4492450" y="327963"/>
            <a:ext cx="4651547" cy="6202073"/>
          </a:xfrm>
          <a:prstGeom prst="rect">
            <a:avLst/>
          </a:prstGeom>
          <a:noFill/>
          <a:ln>
            <a:noFill/>
          </a:ln>
        </p:spPr>
      </p:pic>
      <p:pic>
        <p:nvPicPr>
          <p:cNvPr id="195" name="Google Shape;195;p27"/>
          <p:cNvPicPr preferRelativeResize="0"/>
          <p:nvPr/>
        </p:nvPicPr>
        <p:blipFill>
          <a:blip r:embed="rId5">
            <a:alphaModFix/>
          </a:blip>
          <a:stretch>
            <a:fillRect/>
          </a:stretch>
        </p:blipFill>
        <p:spPr>
          <a:xfrm>
            <a:off x="9308075" y="293425"/>
            <a:ext cx="4651547" cy="620206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99"/>
        <p:cNvGrpSpPr/>
        <p:nvPr/>
      </p:nvGrpSpPr>
      <p:grpSpPr>
        <a:xfrm>
          <a:off x="0" y="0"/>
          <a:ext cx="0" cy="0"/>
          <a:chOff x="0" y="0"/>
          <a:chExt cx="0" cy="0"/>
        </a:xfrm>
      </p:grpSpPr>
      <p:pic>
        <p:nvPicPr>
          <p:cNvPr id="200" name="Google Shape;200;p28"/>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201" name="Google Shape;201;p28"/>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CUI HPC Infrastructure (cont.)</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202" name="Google Shape;202;p28"/>
          <p:cNvSpPr txBox="1"/>
          <p:nvPr/>
        </p:nvSpPr>
        <p:spPr>
          <a:xfrm>
            <a:off x="270800" y="2022851"/>
            <a:ext cx="8805600" cy="46839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15000"/>
              </a:lnSpc>
              <a:spcBef>
                <a:spcPts val="0"/>
              </a:spcBef>
              <a:spcAft>
                <a:spcPts val="0"/>
              </a:spcAft>
              <a:buSzPts val="2800"/>
              <a:buFont typeface="Helvetica Neue Light"/>
              <a:buChar char="➢"/>
            </a:pPr>
            <a:r>
              <a:rPr lang="en-US" sz="2800">
                <a:latin typeface="Helvetica Neue Light"/>
                <a:ea typeface="Helvetica Neue Light"/>
                <a:cs typeface="Helvetica Neue Light"/>
                <a:sym typeface="Helvetica Neue Light"/>
              </a:rPr>
              <a:t>NFS server for scratch space; persistent data only resides in the AWS GovCloud environment</a:t>
            </a:r>
            <a:endParaRPr sz="2800">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SzPts val="2800"/>
              <a:buFont typeface="Helvetica Neue Light"/>
              <a:buChar char="➢"/>
            </a:pPr>
            <a:r>
              <a:rPr lang="en-US" sz="2800">
                <a:latin typeface="Helvetica Neue Light"/>
                <a:ea typeface="Helvetica Neue Light"/>
                <a:cs typeface="Helvetica Neue Light"/>
                <a:sym typeface="Helvetica Neue Light"/>
              </a:rPr>
              <a:t>Separate xCAT server used only for HPC CUI systems</a:t>
            </a:r>
            <a:endParaRPr sz="2800">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SzPts val="2800"/>
              <a:buFont typeface="Helvetica Neue Light"/>
              <a:buChar char="➢"/>
            </a:pPr>
            <a:r>
              <a:rPr lang="en-US" sz="2800">
                <a:latin typeface="Helvetica Neue Light"/>
                <a:ea typeface="Helvetica Neue Light"/>
                <a:cs typeface="Helvetica Neue Light"/>
                <a:sym typeface="Helvetica Neue Light"/>
              </a:rPr>
              <a:t>Separate Univa Grid Engine setup for job scheduler</a:t>
            </a:r>
            <a:endParaRPr sz="2800">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SzPts val="2800"/>
              <a:buFont typeface="Helvetica Neue Light"/>
              <a:buChar char="➢"/>
            </a:pPr>
            <a:r>
              <a:rPr lang="en-US" sz="2800">
                <a:latin typeface="Helvetica Neue Light"/>
                <a:ea typeface="Helvetica Neue Light"/>
                <a:cs typeface="Helvetica Neue Light"/>
                <a:sym typeface="Helvetica Neue Light"/>
              </a:rPr>
              <a:t>Also includes other administrative/infrastructure services, some to help fulfill CUI requirements</a:t>
            </a:r>
            <a:endParaRPr sz="2800">
              <a:latin typeface="Helvetica Neue Light"/>
              <a:ea typeface="Helvetica Neue Light"/>
              <a:cs typeface="Helvetica Neue Light"/>
              <a:sym typeface="Helvetica Neue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29"/>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208" name="Google Shape;208;p29"/>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Campus Bridge</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209" name="Google Shape;209;p29"/>
          <p:cNvSpPr txBox="1"/>
          <p:nvPr/>
        </p:nvSpPr>
        <p:spPr>
          <a:xfrm>
            <a:off x="270795" y="2022842"/>
            <a:ext cx="8805600" cy="41088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On-campus HPC and GovCloud CUI environments connected via multiple encrypted tunnels</a:t>
            </a:r>
            <a:endParaRPr sz="2800">
              <a:solidFill>
                <a:schemeClr val="dk1"/>
              </a:solidFill>
              <a:latin typeface="Helvetica Neue Light"/>
              <a:ea typeface="Helvetica Neue Light"/>
              <a:cs typeface="Helvetica Neue Light"/>
              <a:sym typeface="Helvetica Neue Light"/>
            </a:endParaRPr>
          </a:p>
          <a:p>
            <a:pPr marL="914400" marR="0" lvl="1"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Using a Cisco ASR network appliance</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Two tunnels: between Shared Services VPC and on-campus HPC and between NDTL project VPC and on-campus HPC</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Only path to access on-campus CUI HPC environment over the network</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213"/>
        <p:cNvGrpSpPr/>
        <p:nvPr/>
      </p:nvGrpSpPr>
      <p:grpSpPr>
        <a:xfrm>
          <a:off x="0" y="0"/>
          <a:ext cx="0" cy="0"/>
          <a:chOff x="0" y="0"/>
          <a:chExt cx="0" cy="0"/>
        </a:xfrm>
      </p:grpSpPr>
      <p:pic>
        <p:nvPicPr>
          <p:cNvPr id="214" name="Google Shape;214;p30"/>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215" name="Google Shape;215;p30"/>
          <p:cNvSpPr txBox="1"/>
          <p:nvPr/>
        </p:nvSpPr>
        <p:spPr>
          <a:xfrm>
            <a:off x="500025" y="285749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Questions?</a:t>
            </a:r>
            <a:endParaRPr sz="4400" b="0" i="0" u="none" strike="noStrike" cap="none">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4"/>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99" name="Google Shape;99;p14"/>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What is CUI?</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00" name="Google Shape;100;p14"/>
          <p:cNvSpPr txBox="1"/>
          <p:nvPr/>
        </p:nvSpPr>
        <p:spPr>
          <a:xfrm>
            <a:off x="169200" y="2027805"/>
            <a:ext cx="8805600" cy="45327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15000"/>
              </a:lnSpc>
              <a:spcBef>
                <a:spcPts val="0"/>
              </a:spcBef>
              <a:spcAft>
                <a:spcPts val="0"/>
              </a:spcAft>
              <a:buClr>
                <a:schemeClr val="dk1"/>
              </a:buClr>
              <a:buSzPts val="2800"/>
              <a:buFont typeface="Helvetica Neue Light"/>
              <a:buChar char="➢"/>
            </a:pPr>
            <a:r>
              <a:rPr lang="en-US" sz="2800" dirty="0">
                <a:solidFill>
                  <a:schemeClr val="dk1"/>
                </a:solidFill>
                <a:latin typeface="Helvetica Neue Light"/>
                <a:ea typeface="Helvetica Neue Light"/>
                <a:cs typeface="Helvetica Neue Light"/>
                <a:sym typeface="Helvetica Neue Light"/>
              </a:rPr>
              <a:t>CUI stands for </a:t>
            </a:r>
            <a:r>
              <a:rPr lang="en-US" sz="2800" b="1" dirty="0">
                <a:solidFill>
                  <a:schemeClr val="dk1"/>
                </a:solidFill>
                <a:latin typeface="Helvetica Neue"/>
                <a:ea typeface="Helvetica Neue"/>
                <a:cs typeface="Helvetica Neue"/>
                <a:sym typeface="Helvetica Neue"/>
              </a:rPr>
              <a:t>C</a:t>
            </a:r>
            <a:r>
              <a:rPr lang="en-US" sz="2800" dirty="0">
                <a:solidFill>
                  <a:schemeClr val="dk1"/>
                </a:solidFill>
                <a:latin typeface="Helvetica Neue Light"/>
                <a:ea typeface="Helvetica Neue Light"/>
                <a:cs typeface="Helvetica Neue Light"/>
                <a:sym typeface="Helvetica Neue Light"/>
              </a:rPr>
              <a:t>ontrolled </a:t>
            </a:r>
            <a:r>
              <a:rPr lang="en-US" sz="2800" b="1" dirty="0">
                <a:solidFill>
                  <a:schemeClr val="dk1"/>
                </a:solidFill>
                <a:latin typeface="Helvetica Neue"/>
                <a:ea typeface="Helvetica Neue"/>
                <a:cs typeface="Helvetica Neue"/>
                <a:sym typeface="Helvetica Neue"/>
              </a:rPr>
              <a:t>U</a:t>
            </a:r>
            <a:r>
              <a:rPr lang="en-US" sz="2800" dirty="0">
                <a:solidFill>
                  <a:schemeClr val="dk1"/>
                </a:solidFill>
                <a:latin typeface="Helvetica Neue Light"/>
                <a:ea typeface="Helvetica Neue Light"/>
                <a:cs typeface="Helvetica Neue Light"/>
                <a:sym typeface="Helvetica Neue Light"/>
              </a:rPr>
              <a:t>nclassified </a:t>
            </a:r>
            <a:r>
              <a:rPr lang="en-US" sz="2800" b="1" dirty="0">
                <a:solidFill>
                  <a:schemeClr val="dk1"/>
                </a:solidFill>
                <a:latin typeface="Helvetica Neue"/>
                <a:ea typeface="Helvetica Neue"/>
                <a:cs typeface="Helvetica Neue"/>
                <a:sym typeface="Helvetica Neue"/>
              </a:rPr>
              <a:t>I</a:t>
            </a:r>
            <a:r>
              <a:rPr lang="en-US" sz="2800" dirty="0">
                <a:solidFill>
                  <a:schemeClr val="dk1"/>
                </a:solidFill>
                <a:latin typeface="Helvetica Neue Light"/>
                <a:ea typeface="Helvetica Neue Light"/>
                <a:cs typeface="Helvetica Neue Light"/>
                <a:sym typeface="Helvetica Neue Light"/>
              </a:rPr>
              <a:t>nformation</a:t>
            </a:r>
            <a:endParaRPr sz="2800" dirty="0">
              <a:solidFill>
                <a:schemeClr val="dk1"/>
              </a:solidFill>
              <a:latin typeface="Helvetica Neue Light"/>
              <a:ea typeface="Helvetica Neue Light"/>
              <a:cs typeface="Helvetica Neue Light"/>
              <a:sym typeface="Helvetica Neue Light"/>
            </a:endParaRPr>
          </a:p>
          <a:p>
            <a:pPr marL="457200" marR="0" lvl="0" indent="-406400" algn="l" rtl="0">
              <a:lnSpc>
                <a:spcPct val="100000"/>
              </a:lnSpc>
              <a:spcBef>
                <a:spcPts val="0"/>
              </a:spcBef>
              <a:spcAft>
                <a:spcPts val="0"/>
              </a:spcAft>
              <a:buClr>
                <a:schemeClr val="dk1"/>
              </a:buClr>
              <a:buSzPts val="2800"/>
              <a:buFont typeface="Helvetica Neue Light"/>
              <a:buChar char="➢"/>
            </a:pPr>
            <a:r>
              <a:rPr lang="en-US" sz="2800" dirty="0">
                <a:solidFill>
                  <a:schemeClr val="dk1"/>
                </a:solidFill>
                <a:latin typeface="Helvetica Neue Light"/>
                <a:ea typeface="Helvetica Neue Light"/>
                <a:cs typeface="Helvetica Neue Light"/>
                <a:sym typeface="Helvetica Neue Light"/>
              </a:rPr>
              <a:t>NIST SP 800-171</a:t>
            </a:r>
            <a:endParaRPr sz="2800" dirty="0">
              <a:solidFill>
                <a:schemeClr val="dk1"/>
              </a:solidFill>
              <a:latin typeface="Helvetica Neue Light"/>
              <a:ea typeface="Helvetica Neue Light"/>
              <a:cs typeface="Helvetica Neue Light"/>
              <a:sym typeface="Helvetica Neue Light"/>
            </a:endParaRPr>
          </a:p>
          <a:p>
            <a:pPr marL="914400" marR="0" lvl="1" indent="-406400" algn="l" rtl="0">
              <a:lnSpc>
                <a:spcPct val="100000"/>
              </a:lnSpc>
              <a:spcBef>
                <a:spcPts val="0"/>
              </a:spcBef>
              <a:spcAft>
                <a:spcPts val="0"/>
              </a:spcAft>
              <a:buClr>
                <a:schemeClr val="dk1"/>
              </a:buClr>
              <a:buSzPts val="2800"/>
              <a:buFont typeface="Helvetica Neue Light"/>
              <a:buChar char="○"/>
            </a:pPr>
            <a:r>
              <a:rPr lang="en-US" sz="2800" dirty="0">
                <a:solidFill>
                  <a:schemeClr val="dk1"/>
                </a:solidFill>
                <a:latin typeface="Helvetica Neue Light"/>
                <a:ea typeface="Helvetica Neue Light"/>
                <a:cs typeface="Helvetica Neue Light"/>
                <a:sym typeface="Helvetica Neue Light"/>
              </a:rPr>
              <a:t>Rev. 1 came out in 2016</a:t>
            </a:r>
            <a:endParaRPr sz="2800" dirty="0">
              <a:solidFill>
                <a:schemeClr val="dk1"/>
              </a:solidFill>
              <a:latin typeface="Helvetica Neue Light"/>
              <a:ea typeface="Helvetica Neue Light"/>
              <a:cs typeface="Helvetica Neue Light"/>
              <a:sym typeface="Helvetica Neue Light"/>
            </a:endParaRPr>
          </a:p>
          <a:p>
            <a:pPr marL="914400" marR="0" lvl="1" indent="-406400" algn="l" rtl="0">
              <a:lnSpc>
                <a:spcPct val="100000"/>
              </a:lnSpc>
              <a:spcBef>
                <a:spcPts val="0"/>
              </a:spcBef>
              <a:spcAft>
                <a:spcPts val="0"/>
              </a:spcAft>
              <a:buClr>
                <a:schemeClr val="dk1"/>
              </a:buClr>
              <a:buSzPts val="2800"/>
              <a:buFont typeface="Helvetica Neue Light"/>
              <a:buChar char="○"/>
            </a:pPr>
            <a:r>
              <a:rPr lang="en-US" sz="2800" dirty="0">
                <a:solidFill>
                  <a:schemeClr val="dk1"/>
                </a:solidFill>
                <a:latin typeface="Helvetica Neue Light"/>
                <a:ea typeface="Helvetica Neue Light"/>
                <a:cs typeface="Helvetica Neue Light"/>
                <a:sym typeface="Helvetica Neue Light"/>
              </a:rPr>
              <a:t>Outlined the regulation standards for CUI data held in non-federal IT infrastructure</a:t>
            </a:r>
            <a:endParaRPr sz="2800" dirty="0">
              <a:solidFill>
                <a:schemeClr val="dk1"/>
              </a:solidFill>
              <a:latin typeface="Helvetica Neue Light"/>
              <a:ea typeface="Helvetica Neue Light"/>
              <a:cs typeface="Helvetica Neue Light"/>
              <a:sym typeface="Helvetica Neue Light"/>
            </a:endParaRPr>
          </a:p>
          <a:p>
            <a:pPr marL="914400" marR="0" lvl="1" indent="-406400" algn="l" rtl="0">
              <a:lnSpc>
                <a:spcPct val="115000"/>
              </a:lnSpc>
              <a:spcBef>
                <a:spcPts val="0"/>
              </a:spcBef>
              <a:spcAft>
                <a:spcPts val="0"/>
              </a:spcAft>
              <a:buClr>
                <a:schemeClr val="dk1"/>
              </a:buClr>
              <a:buSzPts val="2800"/>
              <a:buFont typeface="Helvetica Neue Light"/>
              <a:buChar char="○"/>
            </a:pPr>
            <a:r>
              <a:rPr lang="en-US" sz="2800" dirty="0">
                <a:solidFill>
                  <a:schemeClr val="dk1"/>
                </a:solidFill>
                <a:latin typeface="Helvetica Neue Light"/>
                <a:ea typeface="Helvetica Neue Light"/>
                <a:cs typeface="Helvetica Neue Light"/>
                <a:sym typeface="Helvetica Neue Light"/>
              </a:rPr>
              <a:t>110 requirement controls in 14 different categories</a:t>
            </a:r>
            <a:endParaRPr sz="2800" dirty="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dirty="0">
                <a:solidFill>
                  <a:schemeClr val="dk1"/>
                </a:solidFill>
                <a:latin typeface="Helvetica Neue Light"/>
                <a:ea typeface="Helvetica Neue Light"/>
                <a:cs typeface="Helvetica Neue Light"/>
                <a:sym typeface="Helvetica Neue Light"/>
              </a:rPr>
              <a:t>CUI compliance required for many DOD or DARPA federal grants and by other federal agencies</a:t>
            </a:r>
            <a:endParaRPr sz="2800" dirty="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dirty="0">
                <a:solidFill>
                  <a:schemeClr val="dk1"/>
                </a:solidFill>
                <a:latin typeface="Helvetica Neue Light"/>
                <a:ea typeface="Helvetica Neue Light"/>
                <a:cs typeface="Helvetica Neue Light"/>
                <a:sym typeface="Helvetica Neue Light"/>
              </a:rPr>
              <a:t>Focus is only on protecting </a:t>
            </a:r>
            <a:r>
              <a:rPr lang="en-US" sz="2800" i="1" dirty="0">
                <a:solidFill>
                  <a:schemeClr val="dk1"/>
                </a:solidFill>
                <a:latin typeface="Helvetica Neue Light"/>
                <a:ea typeface="Helvetica Neue Light"/>
                <a:cs typeface="Helvetica Neue Light"/>
                <a:sym typeface="Helvetica Neue Light"/>
              </a:rPr>
              <a:t>confidentiality</a:t>
            </a:r>
            <a:r>
              <a:rPr lang="en-US" sz="2800" dirty="0">
                <a:solidFill>
                  <a:schemeClr val="dk1"/>
                </a:solidFill>
                <a:latin typeface="Helvetica Neue Light"/>
                <a:ea typeface="Helvetica Neue Light"/>
                <a:cs typeface="Helvetica Neue Light"/>
                <a:sym typeface="Helvetica Neue Light"/>
              </a:rPr>
              <a:t> of CUI data</a:t>
            </a:r>
            <a:endParaRPr sz="2800" dirty="0">
              <a:solidFill>
                <a:schemeClr val="dk1"/>
              </a:solidFill>
              <a:latin typeface="Helvetica Neue Light"/>
              <a:ea typeface="Helvetica Neue Light"/>
              <a:cs typeface="Helvetica Neue Light"/>
              <a:sym typeface="Helvetica Neue Light"/>
            </a:endParaRPr>
          </a:p>
        </p:txBody>
      </p:sp>
      <p:pic>
        <p:nvPicPr>
          <p:cNvPr id="101" name="Google Shape;101;p14"/>
          <p:cNvPicPr preferRelativeResize="0"/>
          <p:nvPr/>
        </p:nvPicPr>
        <p:blipFill>
          <a:blip r:embed="rId4">
            <a:alphaModFix/>
          </a:blip>
          <a:stretch>
            <a:fillRect/>
          </a:stretch>
        </p:blipFill>
        <p:spPr>
          <a:xfrm>
            <a:off x="6663925" y="1151100"/>
            <a:ext cx="2022881" cy="852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105"/>
        <p:cNvGrpSpPr/>
        <p:nvPr/>
      </p:nvGrpSpPr>
      <p:grpSpPr>
        <a:xfrm>
          <a:off x="0" y="0"/>
          <a:ext cx="0" cy="0"/>
          <a:chOff x="0" y="0"/>
          <a:chExt cx="0" cy="0"/>
        </a:xfrm>
      </p:grpSpPr>
      <p:pic>
        <p:nvPicPr>
          <p:cNvPr id="106" name="Google Shape;106;p15"/>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07" name="Google Shape;107;p15"/>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What is CUI?</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08" name="Google Shape;108;p15"/>
          <p:cNvSpPr txBox="1"/>
          <p:nvPr/>
        </p:nvSpPr>
        <p:spPr>
          <a:xfrm>
            <a:off x="270795" y="2022842"/>
            <a:ext cx="8805600" cy="41088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Indicated by the inclusion of the DFARS 252.204-7012 clause in the contract for a DOD or DARPA funded grant</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Accompanied by a Limited Dissemination Control designation [1], which indicates who should be able to have access to the CUI data</a:t>
            </a:r>
            <a:endParaRPr sz="2800">
              <a:solidFill>
                <a:schemeClr val="dk1"/>
              </a:solidFill>
              <a:latin typeface="Helvetica Neue Light"/>
              <a:ea typeface="Helvetica Neue Light"/>
              <a:cs typeface="Helvetica Neue Light"/>
              <a:sym typeface="Helvetica Neue Light"/>
            </a:endParaRPr>
          </a:p>
          <a:p>
            <a:pPr marL="914400" marR="0" lvl="1"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May be considered ITAR, EAR, etc. alongside CUI</a:t>
            </a:r>
            <a:endParaRPr sz="2800">
              <a:solidFill>
                <a:schemeClr val="dk1"/>
              </a:solidFill>
              <a:latin typeface="Helvetica Neue Light"/>
              <a:ea typeface="Helvetica Neue Light"/>
              <a:cs typeface="Helvetica Neue Light"/>
              <a:sym typeface="Helvetica Neue Light"/>
            </a:endParaRPr>
          </a:p>
          <a:p>
            <a:pPr marL="0" marR="0" lvl="0" indent="0" algn="l" rtl="0">
              <a:lnSpc>
                <a:spcPct val="100000"/>
              </a:lnSpc>
              <a:spcBef>
                <a:spcPts val="0"/>
              </a:spcBef>
              <a:spcAft>
                <a:spcPts val="0"/>
              </a:spcAft>
              <a:buNone/>
            </a:pPr>
            <a:endParaRPr sz="600">
              <a:solidFill>
                <a:schemeClr val="dk1"/>
              </a:solidFill>
              <a:latin typeface="Helvetica Neue Light"/>
              <a:ea typeface="Helvetica Neue Light"/>
              <a:cs typeface="Helvetica Neue Light"/>
              <a:sym typeface="Helvetica Neue Light"/>
            </a:endParaRPr>
          </a:p>
          <a:p>
            <a:pPr marL="457200" lvl="0" indent="-406400" algn="l" rtl="0">
              <a:lnSpc>
                <a:spcPct val="100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Came into force on January 1, 2018</a:t>
            </a:r>
            <a:endParaRPr sz="2800">
              <a:solidFill>
                <a:schemeClr val="dk1"/>
              </a:solidFill>
              <a:latin typeface="Helvetica Neue Light"/>
              <a:ea typeface="Helvetica Neue Light"/>
              <a:cs typeface="Helvetica Neue Light"/>
              <a:sym typeface="Helvetica Neue Light"/>
            </a:endParaRPr>
          </a:p>
        </p:txBody>
      </p:sp>
      <p:sp>
        <p:nvSpPr>
          <p:cNvPr id="109" name="Google Shape;109;p15"/>
          <p:cNvSpPr txBox="1"/>
          <p:nvPr/>
        </p:nvSpPr>
        <p:spPr>
          <a:xfrm>
            <a:off x="588300" y="6034375"/>
            <a:ext cx="7126800" cy="53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[1] https://www.archives.gov/cui/registry/limited-dissemination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Google Shape;114;p16"/>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15" name="Google Shape;115;p16"/>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CUI at ND</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16" name="Google Shape;116;p16"/>
          <p:cNvSpPr txBox="1"/>
          <p:nvPr/>
        </p:nvSpPr>
        <p:spPr>
          <a:xfrm>
            <a:off x="270795" y="2022842"/>
            <a:ext cx="8805505" cy="4108851"/>
          </a:xfrm>
          <a:prstGeom prst="rect">
            <a:avLst/>
          </a:prstGeom>
          <a:noFill/>
          <a:ln>
            <a:noFill/>
          </a:ln>
        </p:spPr>
        <p:txBody>
          <a:bodyPr spcFirstLastPara="1" wrap="square" lIns="91425" tIns="45700" rIns="91425" bIns="45700" anchor="t" anchorCtr="0">
            <a:noAutofit/>
          </a:bodyPr>
          <a:lstStyle/>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Multiple recent federal grants requiring CUI compliance</a:t>
            </a:r>
            <a:endParaRPr sz="2800">
              <a:solidFill>
                <a:schemeClr val="dk1"/>
              </a:solidFill>
              <a:latin typeface="Helvetica Neue Light"/>
              <a:ea typeface="Helvetica Neue Light"/>
              <a:cs typeface="Helvetica Neue Light"/>
              <a:sym typeface="Helvetica Neue Light"/>
            </a:endParaRPr>
          </a:p>
          <a:p>
            <a:pPr marL="914400" marR="0" lvl="1"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Mostly DARPA and DOD grants</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One group with these grants is the Notre Dame Turbomachinery Laboratory (NDTL)</a:t>
            </a:r>
            <a:endParaRPr sz="2800">
              <a:solidFill>
                <a:schemeClr val="dk1"/>
              </a:solidFill>
              <a:latin typeface="Helvetica Neue Light"/>
              <a:ea typeface="Helvetica Neue Light"/>
              <a:cs typeface="Helvetica Neue Light"/>
              <a:sym typeface="Helvetica Neue Light"/>
            </a:endParaRPr>
          </a:p>
          <a:p>
            <a:pPr marL="914400" marR="0" lvl="1"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Requires HPC environment (CRC responsibility)</a:t>
            </a:r>
            <a:endParaRPr sz="2800">
              <a:solidFill>
                <a:schemeClr val="dk1"/>
              </a:solidFill>
              <a:latin typeface="Helvetica Neue Light"/>
              <a:ea typeface="Helvetica Neue Light"/>
              <a:cs typeface="Helvetica Neue Light"/>
              <a:sym typeface="Helvetica Neue Light"/>
            </a:endParaRPr>
          </a:p>
          <a:p>
            <a:pPr marL="0" marR="0" lvl="0" indent="0" algn="l" rtl="0">
              <a:lnSpc>
                <a:spcPct val="100000"/>
              </a:lnSpc>
              <a:spcBef>
                <a:spcPts val="0"/>
              </a:spcBef>
              <a:spcAft>
                <a:spcPts val="0"/>
              </a:spcAft>
              <a:buNone/>
            </a:pPr>
            <a:endParaRPr sz="200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Cloud or on-premise?</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17"/>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22" name="Google Shape;122;p17"/>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Cloud Benefits</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23" name="Google Shape;123;p17"/>
          <p:cNvSpPr txBox="1"/>
          <p:nvPr/>
        </p:nvSpPr>
        <p:spPr>
          <a:xfrm>
            <a:off x="270795" y="2022842"/>
            <a:ext cx="8805600" cy="41088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Less regulation requirements to manage (taken care of by cloud vendor)</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More elastic and scalable than on-prem resources</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Newer, more powerful individual servers than in the average on-prem HPC environment</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Doesn’t require such large capital investments typical of large on-prem HPC purchases</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18"/>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29" name="Google Shape;129;p18"/>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Cloud Downsides</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30" name="Google Shape;130;p18"/>
          <p:cNvSpPr txBox="1"/>
          <p:nvPr/>
        </p:nvSpPr>
        <p:spPr>
          <a:xfrm>
            <a:off x="270795" y="2022842"/>
            <a:ext cx="8805600" cy="41088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All three major cloud vendors (AWS, Azure, GCP) all claim to support HPC</a:t>
            </a:r>
            <a:endParaRPr sz="2800">
              <a:solidFill>
                <a:schemeClr val="dk1"/>
              </a:solidFill>
              <a:latin typeface="Helvetica Neue Light"/>
              <a:ea typeface="Helvetica Neue Light"/>
              <a:cs typeface="Helvetica Neue Light"/>
              <a:sym typeface="Helvetica Neue Light"/>
            </a:endParaRPr>
          </a:p>
          <a:p>
            <a:pPr marL="914400" marR="0" lvl="1"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But no cost-effective support for true, top-tier HPC workloads</a:t>
            </a:r>
            <a:endParaRPr sz="2800">
              <a:solidFill>
                <a:schemeClr val="dk1"/>
              </a:solidFill>
              <a:latin typeface="Helvetica Neue Light"/>
              <a:ea typeface="Helvetica Neue Light"/>
              <a:cs typeface="Helvetica Neue Light"/>
              <a:sym typeface="Helvetica Neue Light"/>
            </a:endParaRPr>
          </a:p>
          <a:p>
            <a:pPr marL="45720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HPC typically requires much higher utilization rates than enterprise or general IT systems</a:t>
            </a:r>
            <a:endParaRPr sz="2800">
              <a:solidFill>
                <a:schemeClr val="dk1"/>
              </a:solidFill>
              <a:latin typeface="Helvetica Neue Light"/>
              <a:ea typeface="Helvetica Neue Light"/>
              <a:cs typeface="Helvetica Neue Light"/>
              <a:sym typeface="Helvetica Neue Light"/>
            </a:endParaRPr>
          </a:p>
          <a:p>
            <a:pPr marL="914400" lvl="1"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HPC is significantly more expensive in the cloud than other IT segments</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9"/>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36" name="Google Shape;136;p19"/>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Cloud Downsides</a:t>
            </a:r>
            <a:endParaRPr sz="4400" b="0" i="0" u="none" strike="noStrike" cap="none">
              <a:solidFill>
                <a:schemeClr val="dk1"/>
              </a:solidFill>
              <a:latin typeface="Helvetica Neue Light"/>
              <a:ea typeface="Helvetica Neue Light"/>
              <a:cs typeface="Helvetica Neue Light"/>
              <a:sym typeface="Helvetica Neue Light"/>
            </a:endParaRPr>
          </a:p>
        </p:txBody>
      </p:sp>
      <p:sp>
        <p:nvSpPr>
          <p:cNvPr id="137" name="Google Shape;137;p19"/>
          <p:cNvSpPr txBox="1"/>
          <p:nvPr/>
        </p:nvSpPr>
        <p:spPr>
          <a:xfrm>
            <a:off x="270795" y="2022842"/>
            <a:ext cx="8805600" cy="41088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No cost-effective high-speed interconnect offerings, like InfiniBand</a:t>
            </a:r>
            <a:endParaRPr sz="2800">
              <a:solidFill>
                <a:schemeClr val="dk1"/>
              </a:solidFill>
              <a:latin typeface="Helvetica Neue Light"/>
              <a:ea typeface="Helvetica Neue Light"/>
              <a:cs typeface="Helvetica Neue Light"/>
              <a:sym typeface="Helvetica Neue Light"/>
            </a:endParaRPr>
          </a:p>
          <a:p>
            <a:pPr marL="914400" marR="0" lvl="1"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Azure is the only major vendor that offers InfiniBand, but it isn’t cost-effective</a:t>
            </a:r>
            <a:endParaRPr sz="2800">
              <a:solidFill>
                <a:schemeClr val="dk1"/>
              </a:solidFill>
              <a:latin typeface="Helvetica Neue Light"/>
              <a:ea typeface="Helvetica Neue Light"/>
              <a:cs typeface="Helvetica Neue Light"/>
              <a:sym typeface="Helvetica Neue Light"/>
            </a:endParaRPr>
          </a:p>
          <a:p>
            <a:pPr marL="914400" marR="0" lvl="1"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Low latency, fast network performance is a major concern for true, top-tier HPC in the cloud</a:t>
            </a:r>
            <a:endParaRPr sz="2800">
              <a:solidFill>
                <a:schemeClr val="dk1"/>
              </a:solidFill>
              <a:latin typeface="Helvetica Neue Light"/>
              <a:ea typeface="Helvetica Neue Light"/>
              <a:cs typeface="Helvetica Neue Light"/>
              <a:sym typeface="Helvetica Neue Light"/>
            </a:endParaRPr>
          </a:p>
          <a:p>
            <a:pPr marL="45720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No readily available high performance file storage like Lustre or Panasas</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p20"/>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43" name="Google Shape;143;p20"/>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Hybrid Approach</a:t>
            </a:r>
            <a:endParaRPr sz="4400" b="0" i="0" u="none" strike="noStrike" cap="none">
              <a:solidFill>
                <a:schemeClr val="dk1"/>
              </a:solidFill>
              <a:latin typeface="Helvetica Neue Light"/>
              <a:ea typeface="Helvetica Neue Light"/>
              <a:cs typeface="Helvetica Neue Light"/>
              <a:sym typeface="Helvetica Neue Light"/>
            </a:endParaRPr>
          </a:p>
        </p:txBody>
      </p:sp>
      <p:pic>
        <p:nvPicPr>
          <p:cNvPr id="144" name="Google Shape;144;p20"/>
          <p:cNvPicPr preferRelativeResize="0"/>
          <p:nvPr/>
        </p:nvPicPr>
        <p:blipFill>
          <a:blip r:embed="rId4">
            <a:alphaModFix amt="21000"/>
          </a:blip>
          <a:stretch>
            <a:fillRect/>
          </a:stretch>
        </p:blipFill>
        <p:spPr>
          <a:xfrm>
            <a:off x="1552625" y="2476500"/>
            <a:ext cx="5715000" cy="1905000"/>
          </a:xfrm>
          <a:prstGeom prst="rect">
            <a:avLst/>
          </a:prstGeom>
          <a:noFill/>
          <a:ln>
            <a:noFill/>
          </a:ln>
        </p:spPr>
      </p:pic>
      <p:sp>
        <p:nvSpPr>
          <p:cNvPr id="145" name="Google Shape;145;p20"/>
          <p:cNvSpPr txBox="1"/>
          <p:nvPr/>
        </p:nvSpPr>
        <p:spPr>
          <a:xfrm>
            <a:off x="270800" y="2022851"/>
            <a:ext cx="8805600" cy="4612500"/>
          </a:xfrm>
          <a:prstGeom prst="rect">
            <a:avLst/>
          </a:prstGeom>
          <a:noFill/>
          <a:ln>
            <a:noFill/>
          </a:ln>
        </p:spPr>
        <p:txBody>
          <a:bodyPr spcFirstLastPara="1" wrap="square" lIns="91425" tIns="45700" rIns="91425" bIns="45700" anchor="t" anchorCtr="0">
            <a:noAutofit/>
          </a:bodyPr>
          <a:lstStyle/>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Decision was made to implement a hybrid CUI environment for the NDTL group</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Takes advantage of the benefits of the cloud while performing true HPC in an on-campus data center</a:t>
            </a:r>
            <a:endParaRPr sz="2800">
              <a:solidFill>
                <a:schemeClr val="dk1"/>
              </a:solidFill>
              <a:latin typeface="Helvetica Neue Light"/>
              <a:ea typeface="Helvetica Neue Light"/>
              <a:cs typeface="Helvetica Neue Light"/>
              <a:sym typeface="Helvetica Neue Light"/>
            </a:endParaRPr>
          </a:p>
          <a:p>
            <a:pPr marL="45720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Notre Dame already uses commercial AWS; AWS GovCloud is used for cloud CUI environment</a:t>
            </a:r>
            <a:endParaRPr sz="2800">
              <a:solidFill>
                <a:schemeClr val="dk1"/>
              </a:solidFill>
              <a:latin typeface="Helvetica Neue Light"/>
              <a:ea typeface="Helvetica Neue Light"/>
              <a:cs typeface="Helvetica Neue Light"/>
              <a:sym typeface="Helvetica Neue Light"/>
            </a:endParaRPr>
          </a:p>
          <a:p>
            <a:pPr marL="457200" marR="0" lvl="0" indent="-406400" algn="l" rtl="0">
              <a:lnSpc>
                <a:spcPct val="115000"/>
              </a:lnSpc>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Collaboration with ND Office of Information Technology (OIT) and Engineering &amp; Science Computing (ESC) groups and the CRC</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150" name="Google Shape;150;p21"/>
          <p:cNvPicPr preferRelativeResize="0"/>
          <p:nvPr/>
        </p:nvPicPr>
        <p:blipFill rotWithShape="1">
          <a:blip r:embed="rId3">
            <a:alphaModFix/>
          </a:blip>
          <a:srcRect/>
          <a:stretch/>
        </p:blipFill>
        <p:spPr>
          <a:xfrm>
            <a:off x="0" y="-188076"/>
            <a:ext cx="9170988" cy="1490663"/>
          </a:xfrm>
          <a:prstGeom prst="rect">
            <a:avLst/>
          </a:prstGeom>
          <a:noFill/>
          <a:ln>
            <a:noFill/>
          </a:ln>
        </p:spPr>
      </p:pic>
      <p:sp>
        <p:nvSpPr>
          <p:cNvPr id="151" name="Google Shape;151;p21"/>
          <p:cNvSpPr txBox="1"/>
          <p:nvPr/>
        </p:nvSpPr>
        <p:spPr>
          <a:xfrm>
            <a:off x="457200" y="1005840"/>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sz="4400">
                <a:solidFill>
                  <a:schemeClr val="dk1"/>
                </a:solidFill>
                <a:latin typeface="Helvetica Neue Light"/>
                <a:ea typeface="Helvetica Neue Light"/>
                <a:cs typeface="Helvetica Neue Light"/>
                <a:sym typeface="Helvetica Neue Light"/>
              </a:rPr>
              <a:t>System Architecture Diagram</a:t>
            </a:r>
            <a:endParaRPr sz="4400">
              <a:solidFill>
                <a:schemeClr val="dk1"/>
              </a:solidFill>
              <a:latin typeface="Helvetica Neue Light"/>
              <a:ea typeface="Helvetica Neue Light"/>
              <a:cs typeface="Helvetica Neue Light"/>
              <a:sym typeface="Helvetica Neue Light"/>
            </a:endParaRPr>
          </a:p>
        </p:txBody>
      </p:sp>
      <p:sp>
        <p:nvSpPr>
          <p:cNvPr id="152" name="Google Shape;152;p21"/>
          <p:cNvSpPr txBox="1"/>
          <p:nvPr/>
        </p:nvSpPr>
        <p:spPr>
          <a:xfrm>
            <a:off x="182695" y="2148842"/>
            <a:ext cx="8805600" cy="4108800"/>
          </a:xfrm>
          <a:prstGeom prst="rect">
            <a:avLst/>
          </a:prstGeom>
          <a:noFill/>
          <a:ln>
            <a:noFill/>
          </a:ln>
        </p:spPr>
        <p:txBody>
          <a:bodyPr spcFirstLastPara="1" wrap="square" lIns="91425" tIns="45700" rIns="91425" bIns="45700" anchor="t" anchorCtr="0">
            <a:noAutofit/>
          </a:bodyPr>
          <a:lstStyle/>
          <a:p>
            <a:pPr marL="457200" marR="0" lvl="0" indent="-406400" algn="l" rtl="0">
              <a:spcBef>
                <a:spcPts val="0"/>
              </a:spcBef>
              <a:spcAft>
                <a:spcPts val="0"/>
              </a:spcAft>
              <a:buClr>
                <a:schemeClr val="dk1"/>
              </a:buClr>
              <a:buSzPts val="2800"/>
              <a:buFont typeface="Helvetica Neue Light"/>
              <a:buChar char="➢"/>
            </a:pPr>
            <a:r>
              <a:rPr lang="en-US" sz="2800">
                <a:solidFill>
                  <a:schemeClr val="dk1"/>
                </a:solidFill>
                <a:latin typeface="Helvetica Neue Light"/>
                <a:ea typeface="Helvetica Neue Light"/>
                <a:cs typeface="Helvetica Neue Light"/>
                <a:sym typeface="Helvetica Neue Light"/>
              </a:rPr>
              <a:t>http://www.crc.nd.edu/~mvanderw/crc_cui.pdf</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1345</Words>
  <Application>Microsoft Macintosh PowerPoint</Application>
  <PresentationFormat>On-screen Show (4:3)</PresentationFormat>
  <Paragraphs>144</Paragraphs>
  <Slides>18</Slides>
  <Notes>18</Notes>
  <HiddenSlides>4</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Helvetica Neue Light</vt:lpstr>
      <vt:lpstr>Helvetica Neue</vt:lpstr>
      <vt:lpstr>Calibri</vt:lpstr>
      <vt:lpstr>Arial</vt:lpstr>
      <vt:lpstr>Office Theme</vt:lpstr>
      <vt:lpstr>Compliant Cloud+Campus Hybrid HPC Infrastructure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Compliant Cloud+Campus Hybrid HPC Infrastructure</dc:title>
  <cp:lastModifiedBy>Matt VanderWerf</cp:lastModifiedBy>
  <cp:revision>1</cp:revision>
  <dcterms:modified xsi:type="dcterms:W3CDTF">2018-11-11T20:58:14Z</dcterms:modified>
</cp:coreProperties>
</file>